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59" r:id="rId4"/>
    <p:sldId id="263" r:id="rId5"/>
    <p:sldId id="265" r:id="rId6"/>
    <p:sldId id="266" r:id="rId7"/>
    <p:sldId id="267" r:id="rId8"/>
    <p:sldId id="268" r:id="rId9"/>
    <p:sldId id="257" r:id="rId10"/>
    <p:sldId id="269" r:id="rId11"/>
    <p:sldId id="270" r:id="rId12"/>
    <p:sldId id="261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56"/>
    <p:restoredTop sz="96255"/>
  </p:normalViewPr>
  <p:slideViewPr>
    <p:cSldViewPr snapToGrid="0" snapToObjects="1">
      <p:cViewPr varScale="1">
        <p:scale>
          <a:sx n="101" d="100"/>
          <a:sy n="101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3CD86-DE9A-4628-A8B6-9067C465C60C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2A8DE-5F5C-4A1C-8132-04160F5035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9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10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3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76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63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22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15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0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4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74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03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49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2A8DE-5F5C-4A1C-8132-04160F50351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7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31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9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13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57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63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31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7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C3697-15EC-CB4C-B3C6-1BF84A74E6BB}" type="datetimeFigureOut">
              <a:rPr lang="fr-FR" smtClean="0"/>
              <a:pPr/>
              <a:t>11/02/2019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49B1-471D-4445-A5D1-20C96EEC468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9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/>
          <a:stretch/>
        </p:blipFill>
        <p:spPr>
          <a:xfrm>
            <a:off x="123986" y="1130300"/>
            <a:ext cx="9020014" cy="4590971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48343" y="4713514"/>
            <a:ext cx="8577943" cy="642257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11" y="115747"/>
            <a:ext cx="1220977" cy="1144665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80187" y="616857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6" r="40542"/>
          <a:stretch/>
        </p:blipFill>
        <p:spPr>
          <a:xfrm>
            <a:off x="183734" y="1258531"/>
            <a:ext cx="4673515" cy="5044543"/>
          </a:xfrm>
          <a:prstGeom prst="rect">
            <a:avLst/>
          </a:prstGeom>
        </p:spPr>
      </p:pic>
      <p:sp>
        <p:nvSpPr>
          <p:cNvPr id="7" name="Titre 7"/>
          <p:cNvSpPr txBox="1">
            <a:spLocks/>
          </p:cNvSpPr>
          <p:nvPr/>
        </p:nvSpPr>
        <p:spPr>
          <a:xfrm>
            <a:off x="628650" y="245858"/>
            <a:ext cx="7886700" cy="310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Différents résultats ADNlcT21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3382298" y="1258531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16826" y="1661652"/>
            <a:ext cx="353961" cy="245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3734" y="1047135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141753" y="1285461"/>
            <a:ext cx="237359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ADNlcT21 négatif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43950" y="3898989"/>
            <a:ext cx="3675980" cy="461665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Suivi normal de </a:t>
            </a:r>
            <a:r>
              <a:rPr lang="fr-FR" sz="2400" smtClean="0"/>
              <a:t>la grossesse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3382298" y="2580967"/>
            <a:ext cx="1661652" cy="371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3902" y="2580967"/>
            <a:ext cx="1661652" cy="3719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 flipH="1" flipV="1">
            <a:off x="2615382" y="2583946"/>
            <a:ext cx="855405" cy="26274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1665298" y="2591495"/>
            <a:ext cx="870066" cy="25519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èche vers le bas 30"/>
          <p:cNvSpPr/>
          <p:nvPr/>
        </p:nvSpPr>
        <p:spPr>
          <a:xfrm>
            <a:off x="7002683" y="2349664"/>
            <a:ext cx="659756" cy="1388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7330" y="556009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6" r="40542"/>
          <a:stretch/>
        </p:blipFill>
        <p:spPr>
          <a:xfrm>
            <a:off x="183734" y="1258531"/>
            <a:ext cx="4673515" cy="5044543"/>
          </a:xfrm>
          <a:prstGeom prst="rect">
            <a:avLst/>
          </a:prstGeom>
        </p:spPr>
      </p:pic>
      <p:sp>
        <p:nvSpPr>
          <p:cNvPr id="7" name="Titre 7"/>
          <p:cNvSpPr txBox="1">
            <a:spLocks/>
          </p:cNvSpPr>
          <p:nvPr/>
        </p:nvSpPr>
        <p:spPr>
          <a:xfrm>
            <a:off x="628650" y="245858"/>
            <a:ext cx="7886700" cy="310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Différents résultats ADNlcT21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3382298" y="1258531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16826" y="1661652"/>
            <a:ext cx="353961" cy="245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3734" y="1047135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22722" y="1285461"/>
            <a:ext cx="339263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ADNlcT21 non rendu ou </a:t>
            </a:r>
          </a:p>
          <a:p>
            <a:pPr algn="ctr"/>
            <a:r>
              <a:rPr lang="fr-FR" sz="2800" b="1" dirty="0" smtClean="0"/>
              <a:t>Positif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124975" y="5068029"/>
            <a:ext cx="3675980" cy="830997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smtClean="0"/>
              <a:t>Prélèvement invasif diagnostique</a:t>
            </a:r>
            <a:endParaRPr lang="fr-FR" sz="2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805652" y="2873463"/>
            <a:ext cx="1527858" cy="3394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>
            <a:endCxn id="13" idx="0"/>
          </p:cNvCxnSpPr>
          <p:nvPr/>
        </p:nvCxnSpPr>
        <p:spPr>
          <a:xfrm flipH="1">
            <a:off x="2569581" y="2580967"/>
            <a:ext cx="34724" cy="2924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vers le bas 13"/>
          <p:cNvSpPr/>
          <p:nvPr/>
        </p:nvSpPr>
        <p:spPr>
          <a:xfrm>
            <a:off x="6479167" y="2861888"/>
            <a:ext cx="659756" cy="2057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5" y="414721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5071943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77114" y="234203"/>
            <a:ext cx="3889094" cy="6463308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CONCLUSION :</a:t>
            </a:r>
          </a:p>
          <a:p>
            <a:endParaRPr lang="fr-FR" dirty="0" smtClean="0"/>
          </a:p>
          <a:p>
            <a:r>
              <a:rPr lang="fr-FR" dirty="0" smtClean="0"/>
              <a:t>Seul les </a:t>
            </a:r>
            <a:r>
              <a:rPr lang="fr-FR" b="1" dirty="0" smtClean="0"/>
              <a:t>ADNlcT21</a:t>
            </a:r>
            <a:r>
              <a:rPr lang="fr-FR" dirty="0" smtClean="0"/>
              <a:t> recommandés seront remboursés</a:t>
            </a:r>
          </a:p>
          <a:p>
            <a:endParaRPr lang="fr-FR" dirty="0"/>
          </a:p>
          <a:p>
            <a:r>
              <a:rPr lang="fr-FR" dirty="0" smtClean="0"/>
              <a:t>Si risque &lt; 1/1000 suivi normal</a:t>
            </a:r>
          </a:p>
          <a:p>
            <a:endParaRPr lang="fr-FR" dirty="0" smtClean="0"/>
          </a:p>
          <a:p>
            <a:r>
              <a:rPr lang="fr-FR" b="1" dirty="0" smtClean="0"/>
              <a:t>ADNlcT21</a:t>
            </a:r>
            <a:r>
              <a:rPr lang="fr-FR" dirty="0" smtClean="0"/>
              <a:t> si risque entre 1/51-1/1000</a:t>
            </a:r>
          </a:p>
          <a:p>
            <a:endParaRPr lang="fr-FR" dirty="0" smtClean="0"/>
          </a:p>
          <a:p>
            <a:r>
              <a:rPr lang="fr-FR" dirty="0" smtClean="0"/>
              <a:t>Prélèvement invasif recommandé si risque ≥ 1/50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3 cas particuliers pour ADNlcT21: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Jumeaux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ATCD T21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Translocation </a:t>
            </a:r>
            <a:r>
              <a:rPr lang="fr-FR" dirty="0" err="1" smtClean="0"/>
              <a:t>Robertsonienne</a:t>
            </a:r>
            <a:r>
              <a:rPr lang="fr-FR" dirty="0" smtClean="0"/>
              <a:t> parentale impliquant le </a:t>
            </a:r>
            <a:r>
              <a:rPr lang="fr-FR" dirty="0" err="1" smtClean="0"/>
              <a:t>chr</a:t>
            </a:r>
            <a:r>
              <a:rPr lang="fr-FR" smtClean="0"/>
              <a:t> 21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Prélèvements invasifs si 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SAE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risque ≥ 1/50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ADNlcT21 positif ou non rendu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36" y="5486400"/>
            <a:ext cx="1220977" cy="1144665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7615" y="234203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" y="11575"/>
            <a:ext cx="5071943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64853" y="1406769"/>
            <a:ext cx="3798277" cy="3785652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Points forts :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Plus de seuil à 1/250</a:t>
            </a:r>
            <a:r>
              <a:rPr lang="mr-IN" sz="2000" dirty="0" smtClean="0"/>
              <a:t>…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dirty="0" smtClean="0"/>
              <a:t>Pas de notion d’âge maternel</a:t>
            </a:r>
          </a:p>
          <a:p>
            <a:pPr marL="285750" indent="-285750">
              <a:buFontTx/>
              <a:buChar char="-"/>
            </a:pPr>
            <a:r>
              <a:rPr lang="fr-FR" sz="2000" dirty="0" smtClean="0"/>
              <a:t>Prélèvement invasif recommandé si risque ≥ 1/50</a:t>
            </a:r>
          </a:p>
          <a:p>
            <a:pPr marL="285750" indent="-285750">
              <a:buFontTx/>
              <a:buChar char="-"/>
            </a:pPr>
            <a:endParaRPr lang="fr-FR" sz="2000" dirty="0" smtClean="0"/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b="1" dirty="0" smtClean="0"/>
              <a:t>2 situations simples 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Signe d’appel écho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Risque ≥ 1/50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  <a:p>
            <a:r>
              <a:rPr lang="fr-FR" sz="2000" b="1" dirty="0" smtClean="0"/>
              <a:t>3 cas particuliers</a:t>
            </a:r>
            <a:endParaRPr lang="fr-FR" sz="2000" b="1" dirty="0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1615" y="576187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5" t="21057" b="34106"/>
          <a:stretch/>
        </p:blipFill>
        <p:spPr>
          <a:xfrm>
            <a:off x="1183340" y="1432507"/>
            <a:ext cx="1803812" cy="501542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 Signe d’appel écho (SAE)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41842" y="3004457"/>
            <a:ext cx="5287525" cy="1938992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Si signes d’appel écho = </a:t>
            </a:r>
            <a:r>
              <a:rPr lang="fr-FR" sz="2400" smtClean="0"/>
              <a:t>pas d’ADNlcT21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Prélèvement invasif diagnostique</a:t>
            </a:r>
          </a:p>
          <a:p>
            <a:endParaRPr lang="fr-FR" sz="2400" dirty="0" smtClean="0"/>
          </a:p>
          <a:p>
            <a:r>
              <a:rPr lang="fr-FR" sz="2400" dirty="0" smtClean="0"/>
              <a:t>Selon avis CPDPN</a:t>
            </a:r>
            <a:endParaRPr lang="fr-FR" sz="2400" dirty="0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5" y="588282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Risque ≥ 1/50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803519" y="2848418"/>
            <a:ext cx="4399576" cy="1938992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/>
              <a:t>Si risque ≥ 1/50</a:t>
            </a:r>
          </a:p>
          <a:p>
            <a:r>
              <a:rPr lang="fr-FR" sz="2400" dirty="0" smtClean="0"/>
              <a:t>Prélèvement invasif diagnostique</a:t>
            </a:r>
          </a:p>
          <a:p>
            <a:endParaRPr lang="fr-FR" sz="2400" dirty="0" smtClean="0"/>
          </a:p>
          <a:p>
            <a:r>
              <a:rPr lang="fr-FR" sz="2400" dirty="0" smtClean="0"/>
              <a:t>Par défaut si refus de la patiente  : ADNlcT21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1084308" y="1677437"/>
            <a:ext cx="1662475" cy="4251090"/>
            <a:chOff x="1084308" y="1677437"/>
            <a:chExt cx="1662475" cy="425109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08" y="1899138"/>
              <a:ext cx="1662475" cy="40293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36430" y="1677437"/>
              <a:ext cx="1055077" cy="308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20520" y="515711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22665" b="31294"/>
          <a:stretch/>
        </p:blipFill>
        <p:spPr>
          <a:xfrm>
            <a:off x="700594" y="756136"/>
            <a:ext cx="5205354" cy="5839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998" y="675277"/>
            <a:ext cx="1467059" cy="251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02889" y="6254713"/>
            <a:ext cx="185031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6353" y="6435717"/>
            <a:ext cx="185031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161183" y="2608201"/>
            <a:ext cx="2008502" cy="3945362"/>
            <a:chOff x="4161183" y="2184133"/>
            <a:chExt cx="2008502" cy="3945362"/>
          </a:xfrm>
        </p:grpSpPr>
        <p:sp>
          <p:nvSpPr>
            <p:cNvPr id="6" name="Rectangle 5"/>
            <p:cNvSpPr/>
            <p:nvPr/>
          </p:nvSpPr>
          <p:spPr>
            <a:xfrm>
              <a:off x="4592094" y="2210637"/>
              <a:ext cx="1577591" cy="391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1183" y="2184133"/>
              <a:ext cx="622852" cy="43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8650" y="245858"/>
            <a:ext cx="7886700" cy="3101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Absence de risque ≥ 1/50 ou de SAE</a:t>
            </a:r>
            <a:endParaRPr lang="fr-FR" dirty="0"/>
          </a:p>
        </p:txBody>
      </p:sp>
      <p:pic>
        <p:nvPicPr>
          <p:cNvPr id="10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5" y="245858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r="22665" b="31294"/>
          <a:stretch/>
        </p:blipFill>
        <p:spPr>
          <a:xfrm>
            <a:off x="676075" y="756136"/>
            <a:ext cx="5205354" cy="5839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998" y="675277"/>
            <a:ext cx="1467059" cy="251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02889" y="6254713"/>
            <a:ext cx="185031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196353" y="6435717"/>
            <a:ext cx="185031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161183" y="2608201"/>
            <a:ext cx="2008502" cy="3945362"/>
            <a:chOff x="4161183" y="2184133"/>
            <a:chExt cx="2008502" cy="3945362"/>
          </a:xfrm>
        </p:grpSpPr>
        <p:sp>
          <p:nvSpPr>
            <p:cNvPr id="6" name="Rectangle 5"/>
            <p:cNvSpPr/>
            <p:nvPr/>
          </p:nvSpPr>
          <p:spPr>
            <a:xfrm>
              <a:off x="4592094" y="2210637"/>
              <a:ext cx="1577591" cy="391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1183" y="2184133"/>
              <a:ext cx="622852" cy="43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8650" y="245858"/>
            <a:ext cx="7886700" cy="3101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Absence de risque ≥ 1/50 ou de SAE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51443" y="1285461"/>
            <a:ext cx="276390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Risque &lt; 1/1000</a:t>
            </a:r>
            <a:endParaRPr lang="fr-FR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251480" y="3386295"/>
            <a:ext cx="2421653" cy="3208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allélogramme 12"/>
          <p:cNvSpPr/>
          <p:nvPr/>
        </p:nvSpPr>
        <p:spPr>
          <a:xfrm rot="161987">
            <a:off x="2952507" y="2653138"/>
            <a:ext cx="1196323" cy="789722"/>
          </a:xfrm>
          <a:prstGeom prst="parallelogram">
            <a:avLst>
              <a:gd name="adj" fmla="val 12861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439478" y="3424427"/>
            <a:ext cx="4280452" cy="461665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Suivi normal de </a:t>
            </a:r>
            <a:r>
              <a:rPr lang="fr-FR" sz="2400" smtClean="0"/>
              <a:t>la grossesse</a:t>
            </a:r>
            <a:endParaRPr lang="fr-FR" sz="2400" dirty="0"/>
          </a:p>
        </p:txBody>
      </p:sp>
      <p:sp>
        <p:nvSpPr>
          <p:cNvPr id="15" name="Triangle 14"/>
          <p:cNvSpPr/>
          <p:nvPr/>
        </p:nvSpPr>
        <p:spPr>
          <a:xfrm>
            <a:off x="3988477" y="2599409"/>
            <a:ext cx="280188" cy="602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6782766" y="1909823"/>
            <a:ext cx="659756" cy="1388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472609" y="5060587"/>
            <a:ext cx="427163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smtClean="0"/>
              <a:t>Pas d’ADNlcT21 !</a:t>
            </a:r>
            <a:endParaRPr lang="fr-FR" sz="2000" b="1"/>
          </a:p>
        </p:txBody>
      </p:sp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5" y="273434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4549" r="22665" b="31294"/>
          <a:stretch/>
        </p:blipFill>
        <p:spPr>
          <a:xfrm>
            <a:off x="659672" y="756136"/>
            <a:ext cx="3663275" cy="5839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6879" y="6430515"/>
            <a:ext cx="1850316" cy="26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6603" y="6255992"/>
            <a:ext cx="149744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3048425" y="2608201"/>
            <a:ext cx="1577591" cy="3945362"/>
            <a:chOff x="4159475" y="2184133"/>
            <a:chExt cx="1577591" cy="3945362"/>
          </a:xfrm>
        </p:grpSpPr>
        <p:sp>
          <p:nvSpPr>
            <p:cNvPr id="6" name="Rectangle 5"/>
            <p:cNvSpPr/>
            <p:nvPr/>
          </p:nvSpPr>
          <p:spPr>
            <a:xfrm>
              <a:off x="4159475" y="2210637"/>
              <a:ext cx="1577591" cy="391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1183" y="2184133"/>
              <a:ext cx="622852" cy="43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8650" y="245858"/>
            <a:ext cx="7886700" cy="3101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Absence de risque ≥ 1/50 ou de SAE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51443" y="1285461"/>
            <a:ext cx="276390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Risque entre 1/51-1/1000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820267" y="3424427"/>
            <a:ext cx="2695084" cy="461665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ADNlcT21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577201" y="2591018"/>
            <a:ext cx="1345866" cy="722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4317" y="2591018"/>
            <a:ext cx="1076788" cy="722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77533" y="2606985"/>
            <a:ext cx="1034964" cy="3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511776" y="2610682"/>
            <a:ext cx="723027" cy="19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2012497" y="2606985"/>
            <a:ext cx="484899" cy="1952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5614098" y="2878510"/>
            <a:ext cx="3107422" cy="1553497"/>
          </a:xfrm>
          <a:prstGeom prst="ellipse">
            <a:avLst/>
          </a:prstGeom>
          <a:solidFill>
            <a:schemeClr val="accent1">
              <a:alpha val="1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18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6" y="414721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4549" r="22665" b="31294"/>
          <a:stretch/>
        </p:blipFill>
        <p:spPr>
          <a:xfrm>
            <a:off x="659672" y="756136"/>
            <a:ext cx="3663275" cy="58390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6879" y="6430515"/>
            <a:ext cx="1850316" cy="26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56603" y="6255992"/>
            <a:ext cx="1497446" cy="43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3048425" y="2608201"/>
            <a:ext cx="1577591" cy="3945362"/>
            <a:chOff x="4159475" y="2184133"/>
            <a:chExt cx="1577591" cy="3945362"/>
          </a:xfrm>
        </p:grpSpPr>
        <p:sp>
          <p:nvSpPr>
            <p:cNvPr id="6" name="Rectangle 5"/>
            <p:cNvSpPr/>
            <p:nvPr/>
          </p:nvSpPr>
          <p:spPr>
            <a:xfrm>
              <a:off x="4159475" y="2210637"/>
              <a:ext cx="1577591" cy="39188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1183" y="2184133"/>
              <a:ext cx="622852" cy="43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8650" y="245858"/>
            <a:ext cx="7886700" cy="31015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Absence de risque ≥ 1/50 ou de SAE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517323" y="1285461"/>
            <a:ext cx="299802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Cas Particuliers</a:t>
            </a:r>
          </a:p>
          <a:p>
            <a:pPr algn="ctr"/>
            <a:r>
              <a:rPr lang="fr-FR" sz="2800" b="1" dirty="0" smtClean="0"/>
              <a:t>Si absence de SAE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702281" y="3424427"/>
            <a:ext cx="2695084" cy="461665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smtClean="0"/>
              <a:t>ADNlcT21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577201" y="2591018"/>
            <a:ext cx="1345866" cy="722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74317" y="2591018"/>
            <a:ext cx="1076788" cy="722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77533" y="2606985"/>
            <a:ext cx="1034964" cy="352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511776" y="2610682"/>
            <a:ext cx="723027" cy="191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2012497" y="2606985"/>
            <a:ext cx="484899" cy="1952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vers la gauche 19"/>
          <p:cNvSpPr/>
          <p:nvPr/>
        </p:nvSpPr>
        <p:spPr>
          <a:xfrm>
            <a:off x="3048425" y="5053781"/>
            <a:ext cx="1149949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88637" y="4692607"/>
            <a:ext cx="401962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Jumeaux</a:t>
            </a:r>
          </a:p>
          <a:p>
            <a:r>
              <a:rPr lang="fr-FR" sz="2000" b="1" dirty="0" smtClean="0"/>
              <a:t>ATCD T21</a:t>
            </a:r>
          </a:p>
          <a:p>
            <a:r>
              <a:rPr lang="fr-FR" sz="2000" b="1" dirty="0" smtClean="0"/>
              <a:t>Translocation </a:t>
            </a:r>
            <a:r>
              <a:rPr lang="fr-FR" sz="2000" b="1" dirty="0" err="1"/>
              <a:t>R</a:t>
            </a:r>
            <a:r>
              <a:rPr lang="fr-FR" sz="2000" b="1" dirty="0" err="1" smtClean="0"/>
              <a:t>obertsonienne</a:t>
            </a:r>
            <a:r>
              <a:rPr lang="fr-FR" sz="2000" b="1" dirty="0" smtClean="0"/>
              <a:t>  parentale impliquant le </a:t>
            </a:r>
            <a:r>
              <a:rPr lang="fr-FR" sz="2000" b="1" dirty="0" err="1" smtClean="0"/>
              <a:t>chr</a:t>
            </a:r>
            <a:r>
              <a:rPr lang="fr-FR" sz="2000" b="1" dirty="0" smtClean="0"/>
              <a:t> 21</a:t>
            </a:r>
            <a:endParaRPr lang="fr-FR" sz="2000" b="1" dirty="0"/>
          </a:p>
        </p:txBody>
      </p:sp>
      <p:sp>
        <p:nvSpPr>
          <p:cNvPr id="18" name="Ellipse 17"/>
          <p:cNvSpPr/>
          <p:nvPr/>
        </p:nvSpPr>
        <p:spPr>
          <a:xfrm>
            <a:off x="5496112" y="2898921"/>
            <a:ext cx="3107422" cy="1553497"/>
          </a:xfrm>
          <a:prstGeom prst="ellipse">
            <a:avLst/>
          </a:prstGeom>
          <a:solidFill>
            <a:schemeClr val="accent1">
              <a:alpha val="1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/>
          </a:p>
        </p:txBody>
      </p:sp>
      <p:pic>
        <p:nvPicPr>
          <p:cNvPr id="19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14790" y="414721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4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6" r="40542"/>
          <a:stretch/>
        </p:blipFill>
        <p:spPr>
          <a:xfrm>
            <a:off x="183734" y="1258531"/>
            <a:ext cx="4673515" cy="5044543"/>
          </a:xfrm>
          <a:prstGeom prst="rect">
            <a:avLst/>
          </a:prstGeom>
        </p:spPr>
      </p:pic>
      <p:sp>
        <p:nvSpPr>
          <p:cNvPr id="7" name="Titre 7"/>
          <p:cNvSpPr txBox="1">
            <a:spLocks/>
          </p:cNvSpPr>
          <p:nvPr/>
        </p:nvSpPr>
        <p:spPr>
          <a:xfrm>
            <a:off x="628650" y="245858"/>
            <a:ext cx="7886700" cy="3101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Différents résultats ADNlcT21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3382298" y="1258531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16826" y="1661652"/>
            <a:ext cx="353961" cy="245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3734" y="1047135"/>
            <a:ext cx="1661652" cy="1533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164853" y="2772580"/>
            <a:ext cx="3798277" cy="1938992"/>
          </a:xfrm>
          <a:prstGeom prst="rect">
            <a:avLst/>
          </a:prstGeo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3 résultats ADNlcT21 possibles :</a:t>
            </a:r>
          </a:p>
          <a:p>
            <a:endParaRPr lang="fr-FR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N</a:t>
            </a:r>
            <a:r>
              <a:rPr lang="fr-FR" sz="2000" dirty="0" smtClean="0"/>
              <a:t>égatif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Positif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dirty="0" smtClean="0"/>
              <a:t>Non rendu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</p:txBody>
      </p:sp>
      <p:pic>
        <p:nvPicPr>
          <p:cNvPr id="1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2775" y="414721"/>
            <a:ext cx="282575" cy="2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240</Words>
  <Application>Microsoft Office PowerPoint</Application>
  <PresentationFormat>Affichage à l'écran (4:3)</PresentationFormat>
  <Paragraphs>82</Paragraphs>
  <Slides>12</Slides>
  <Notes>12</Notes>
  <HiddenSlides>0</HiddenSlides>
  <MMClips>12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Thème Office</vt:lpstr>
      <vt:lpstr>Présentation PowerPoint</vt:lpstr>
      <vt:lpstr>Présentation PowerPoint</vt:lpstr>
      <vt:lpstr>1. Signe d’appel écho (SAE)</vt:lpstr>
      <vt:lpstr>2. Risque ≥ 1/50</vt:lpstr>
      <vt:lpstr>Absence de risque ≥ 1/50 ou de SAE</vt:lpstr>
      <vt:lpstr>Absence de risque ≥ 1/50 ou de SAE</vt:lpstr>
      <vt:lpstr>Absence de risque ≥ 1/50 ou de SAE</vt:lpstr>
      <vt:lpstr>Absence de risque ≥ 1/50 ou de SAE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Jouan, Hugues-thierry</cp:lastModifiedBy>
  <cp:revision>50</cp:revision>
  <dcterms:created xsi:type="dcterms:W3CDTF">2019-01-29T07:16:14Z</dcterms:created>
  <dcterms:modified xsi:type="dcterms:W3CDTF">2019-02-11T12:36:42Z</dcterms:modified>
</cp:coreProperties>
</file>